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4"/>
  </p:sldMasterIdLst>
  <p:notesMasterIdLst>
    <p:notesMasterId r:id="rId30"/>
  </p:notesMasterIdLst>
  <p:sldIdLst>
    <p:sldId id="256" r:id="rId5"/>
    <p:sldId id="257" r:id="rId6"/>
    <p:sldId id="258" r:id="rId7"/>
    <p:sldId id="280" r:id="rId8"/>
    <p:sldId id="329" r:id="rId9"/>
    <p:sldId id="327" r:id="rId10"/>
    <p:sldId id="330" r:id="rId11"/>
    <p:sldId id="328" r:id="rId12"/>
    <p:sldId id="331" r:id="rId13"/>
    <p:sldId id="332" r:id="rId14"/>
    <p:sldId id="333" r:id="rId15"/>
    <p:sldId id="334" r:id="rId16"/>
    <p:sldId id="324" r:id="rId17"/>
    <p:sldId id="341" r:id="rId18"/>
    <p:sldId id="335" r:id="rId19"/>
    <p:sldId id="342" r:id="rId20"/>
    <p:sldId id="343" r:id="rId21"/>
    <p:sldId id="325" r:id="rId22"/>
    <p:sldId id="338" r:id="rId23"/>
    <p:sldId id="337" r:id="rId24"/>
    <p:sldId id="326" r:id="rId25"/>
    <p:sldId id="336" r:id="rId26"/>
    <p:sldId id="339" r:id="rId27"/>
    <p:sldId id="340" r:id="rId28"/>
    <p:sldId id="313" r:id="rId29"/>
  </p:sldIdLst>
  <p:sldSz cx="9144000" cy="5143500" type="screen16x9"/>
  <p:notesSz cx="6858000" cy="9144000"/>
  <p:embeddedFontLst>
    <p:embeddedFont>
      <p:font typeface="Anton" panose="020B0604020202020204" charset="0"/>
      <p:regular r:id="rId31"/>
    </p:embeddedFont>
    <p:embeddedFont>
      <p:font typeface="Fira Sans Condensed" panose="020B0604020202020204" charset="0"/>
      <p:regular r:id="rId32"/>
      <p:bold r:id="rId33"/>
      <p:italic r:id="rId34"/>
      <p:boldItalic r:id="rId35"/>
    </p:embeddedFont>
    <p:embeddedFont>
      <p:font typeface="Fira Sans Condensed Light" panose="020B0604020202020204" charset="0"/>
      <p:regular r:id="rId36"/>
      <p:bold r:id="rId37"/>
      <p:italic r:id="rId38"/>
      <p:boldItalic r:id="rId39"/>
    </p:embeddedFont>
    <p:embeddedFont>
      <p:font typeface="Rajdhani" panose="020B0604020202020204" charset="-18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6BB62E-91E3-425D-895C-7DE33027D84E}" v="3" dt="2021-02-11T13:11:29.1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47" autoAdjust="0"/>
  </p:normalViewPr>
  <p:slideViewPr>
    <p:cSldViewPr snapToGrid="0">
      <p:cViewPr varScale="1">
        <p:scale>
          <a:sx n="141" d="100"/>
          <a:sy n="141" d="100"/>
        </p:scale>
        <p:origin x="66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katos Róbert" userId="S::lakatos.robert@it.unideb.hu::ac7584ac-6032-46fd-a6c5-78fa5f88ad47" providerId="AD" clId="Web-{A56BB62E-91E3-425D-895C-7DE33027D84E}"/>
    <pc:docChg chg="modSld">
      <pc:chgData name="Lakatos Róbert" userId="S::lakatos.robert@it.unideb.hu::ac7584ac-6032-46fd-a6c5-78fa5f88ad47" providerId="AD" clId="Web-{A56BB62E-91E3-425D-895C-7DE33027D84E}" dt="2021-02-11T13:11:26.565" v="1" actId="20577"/>
      <pc:docMkLst>
        <pc:docMk/>
      </pc:docMkLst>
      <pc:sldChg chg="modSp">
        <pc:chgData name="Lakatos Róbert" userId="S::lakatos.robert@it.unideb.hu::ac7584ac-6032-46fd-a6c5-78fa5f88ad47" providerId="AD" clId="Web-{A56BB62E-91E3-425D-895C-7DE33027D84E}" dt="2021-02-11T13:11:26.565" v="1" actId="20577"/>
        <pc:sldMkLst>
          <pc:docMk/>
          <pc:sldMk cId="0" sldId="263"/>
        </pc:sldMkLst>
        <pc:spChg chg="mod">
          <ac:chgData name="Lakatos Róbert" userId="S::lakatos.robert@it.unideb.hu::ac7584ac-6032-46fd-a6c5-78fa5f88ad47" providerId="AD" clId="Web-{A56BB62E-91E3-425D-895C-7DE33027D84E}" dt="2021-02-11T13:11:26.565" v="1" actId="20577"/>
          <ac:spMkLst>
            <pc:docMk/>
            <pc:sldMk cId="0" sldId="263"/>
            <ac:spMk id="14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177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502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626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975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484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127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876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79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525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488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cda3c955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cda3c955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6023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646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6627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128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5867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331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536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54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167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118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77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hasCustomPrompt="1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 hasCustomPrompt="1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javatpoint.com/k-means-clustering-algorithm-in-machine-learni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mitness.com/2020/05/zero-shot-text-classification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2101.03961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ciforce/biggest-open-problems-in-natural-language-processing-7eb101ccfc9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almeta.io/en/blog/hello-world/" TargetMode="External"/><Relationship Id="rId4" Type="http://schemas.openxmlformats.org/officeDocument/2006/relationships/hyperlink" Target="https://ruder.io/4-biggest-open-problems-in-nlp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20/12/privacy-considerations-in-large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bias-in-natural-language-processing-nlp-a-dangerous-but-fixable-problem-7d01a12cf0f7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ai.stanford.edu/blog/bias-nlp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Lakatos.robert@it.unideb.hu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mailto:bogacsovics.gergo@inf.unideb.h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threezerohk.com/product/transformers-revenge-of-the-fallen-dlx-optimus-prime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ctrTitle"/>
          </p:nvPr>
        </p:nvSpPr>
        <p:spPr>
          <a:xfrm>
            <a:off x="720000" y="1339850"/>
            <a:ext cx="4404000" cy="14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/>
                <a:ea typeface="Rajdhani"/>
                <a:cs typeface="Rajdhani"/>
                <a:sym typeface="Rajdhani"/>
              </a:rPr>
              <a:t>AI &amp; NLP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720000" y="2995450"/>
            <a:ext cx="44040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Bevezetés a Természetes Nyelvű Szövegfeldolgozásba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88C1AA2-A637-4D18-AA90-4AF9C880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91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 state-of-</a:t>
            </a:r>
            <a:r>
              <a:rPr lang="hu-HU" sz="1500" dirty="0" err="1">
                <a:solidFill>
                  <a:srgbClr val="F2F2F2"/>
                </a:solidFill>
              </a:rPr>
              <a:t>the</a:t>
            </a:r>
            <a:r>
              <a:rPr lang="hu-HU" sz="1500" dirty="0">
                <a:solidFill>
                  <a:srgbClr val="F2F2F2"/>
                </a:solidFill>
              </a:rPr>
              <a:t>-art megoldások erre építenek: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Bert</a:t>
            </a:r>
            <a:endParaRPr lang="hu-HU" sz="1400" dirty="0">
              <a:solidFill>
                <a:srgbClr val="F2F2F2"/>
              </a:solidFill>
            </a:endParaRPr>
          </a:p>
          <a:p>
            <a:pPr lvl="2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 err="1">
                <a:solidFill>
                  <a:srgbClr val="F2F2F2"/>
                </a:solidFill>
              </a:rPr>
              <a:t>RoBERTa</a:t>
            </a:r>
            <a:endParaRPr lang="hu-HU" sz="1400" dirty="0">
              <a:solidFill>
                <a:srgbClr val="F2F2F2"/>
              </a:solidFill>
            </a:endParaRPr>
          </a:p>
          <a:p>
            <a:pPr lvl="2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 err="1">
                <a:solidFill>
                  <a:srgbClr val="F2F2F2"/>
                </a:solidFill>
              </a:rPr>
              <a:t>XLNet</a:t>
            </a:r>
            <a:endParaRPr lang="hu-HU" sz="1400" dirty="0">
              <a:solidFill>
                <a:srgbClr val="F2F2F2"/>
              </a:solidFill>
            </a:endParaRPr>
          </a:p>
          <a:p>
            <a:pPr lvl="2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MT-DNN</a:t>
            </a:r>
          </a:p>
          <a:p>
            <a:pPr lvl="2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 err="1">
                <a:solidFill>
                  <a:srgbClr val="F2F2F2"/>
                </a:solidFill>
              </a:rPr>
              <a:t>SpanBERT</a:t>
            </a:r>
            <a:endParaRPr lang="hu-HU" sz="1400" dirty="0">
              <a:solidFill>
                <a:srgbClr val="F2F2F2"/>
              </a:solidFill>
            </a:endParaRPr>
          </a:p>
          <a:p>
            <a:pPr lvl="2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 err="1">
                <a:solidFill>
                  <a:srgbClr val="F2F2F2"/>
                </a:solidFill>
              </a:rPr>
              <a:t>VisualBERT</a:t>
            </a:r>
            <a:endParaRPr lang="hu-HU" sz="1400" dirty="0">
              <a:solidFill>
                <a:srgbClr val="F2F2F2"/>
              </a:solidFill>
            </a:endParaRPr>
          </a:p>
          <a:p>
            <a:pPr lvl="2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HUBERT</a:t>
            </a:r>
          </a:p>
        </p:txBody>
      </p:sp>
    </p:spTree>
    <p:extLst>
      <p:ext uri="{BB962C8B-B14F-4D97-AF65-F5344CB8AC3E}">
        <p14:creationId xmlns:p14="http://schemas.microsoft.com/office/powerpoint/2010/main" val="173186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 state-of-</a:t>
            </a:r>
            <a:r>
              <a:rPr lang="hu-HU" sz="1500" dirty="0" err="1">
                <a:solidFill>
                  <a:srgbClr val="F2F2F2"/>
                </a:solidFill>
              </a:rPr>
              <a:t>the</a:t>
            </a:r>
            <a:r>
              <a:rPr lang="hu-HU" sz="1500" dirty="0">
                <a:solidFill>
                  <a:srgbClr val="F2F2F2"/>
                </a:solidFill>
              </a:rPr>
              <a:t>-art megoldások erre építenek: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GPT</a:t>
            </a:r>
          </a:p>
          <a:p>
            <a:pPr lvl="2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GPT-2</a:t>
            </a:r>
          </a:p>
          <a:p>
            <a:pPr lvl="2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GPT3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Stb.</a:t>
            </a:r>
          </a:p>
        </p:txBody>
      </p:sp>
    </p:spTree>
    <p:extLst>
      <p:ext uri="{BB962C8B-B14F-4D97-AF65-F5344CB8AC3E}">
        <p14:creationId xmlns:p14="http://schemas.microsoft.com/office/powerpoint/2010/main" val="1462286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4433853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KUTATÁSOK,</a:t>
            </a:r>
            <a:br>
              <a:rPr lang="hu-HU" dirty="0"/>
            </a:br>
            <a:r>
              <a:rPr lang="hu-HU" dirty="0"/>
              <a:t>TRENDEK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69" y="1001125"/>
            <a:ext cx="2077903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3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485323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KUTATÁSOK, TRENDEK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 err="1">
                <a:solidFill>
                  <a:srgbClr val="F2F2F2"/>
                </a:solidFill>
              </a:rPr>
              <a:t>Unsupervised</a:t>
            </a:r>
            <a:r>
              <a:rPr lang="hu-HU" sz="1500" dirty="0">
                <a:solidFill>
                  <a:srgbClr val="F2F2F2"/>
                </a:solidFill>
              </a:rPr>
              <a:t> NLP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Pl. </a:t>
            </a:r>
            <a:r>
              <a:rPr lang="hu-HU" sz="1400" dirty="0" err="1">
                <a:solidFill>
                  <a:srgbClr val="F2F2F2"/>
                </a:solidFill>
              </a:rPr>
              <a:t>klaszterezés</a:t>
            </a:r>
            <a:endParaRPr lang="hu-HU" sz="1400" dirty="0">
              <a:solidFill>
                <a:srgbClr val="F2F2F2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241EEDF-2602-47F0-AE83-E8E7EF33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267" y="1528931"/>
            <a:ext cx="4935733" cy="2489862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6286DFFF-7C88-4AE3-874A-554B2CD6DD5D}"/>
              </a:ext>
            </a:extLst>
          </p:cNvPr>
          <p:cNvSpPr txBox="1"/>
          <p:nvPr/>
        </p:nvSpPr>
        <p:spPr>
          <a:xfrm flipH="1">
            <a:off x="3653604" y="4018793"/>
            <a:ext cx="46050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8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4"/>
              </a:rPr>
              <a:t>https://www.javatpoint.com/k-means-clustering-algorithm-in-machine-learning</a:t>
            </a:r>
            <a:endParaRPr lang="hu-HU" sz="8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1056930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KUTATÁSOK, TRENDEK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Zero-shot</a:t>
            </a:r>
            <a:r>
              <a:rPr lang="hu-HU" sz="1400" dirty="0">
                <a:solidFill>
                  <a:srgbClr val="F2F2F2"/>
                </a:solidFill>
              </a:rPr>
              <a:t> </a:t>
            </a:r>
            <a:r>
              <a:rPr lang="hu-HU" sz="1400" dirty="0" err="1">
                <a:solidFill>
                  <a:srgbClr val="F2F2F2"/>
                </a:solidFill>
              </a:rPr>
              <a:t>learning</a:t>
            </a:r>
            <a:endParaRPr lang="hu-HU" sz="1400" dirty="0">
              <a:solidFill>
                <a:srgbClr val="F2F2F2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653D517C-C654-48D3-8BFE-7CDBA096B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444" y="1862667"/>
            <a:ext cx="6425556" cy="220126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88E59A82-02E4-4562-86FE-098A820B21CE}"/>
              </a:ext>
            </a:extLst>
          </p:cNvPr>
          <p:cNvSpPr txBox="1"/>
          <p:nvPr/>
        </p:nvSpPr>
        <p:spPr>
          <a:xfrm flipH="1">
            <a:off x="2908693" y="4303481"/>
            <a:ext cx="46050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8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4"/>
              </a:rPr>
              <a:t>https://amitness.com/2020/05/zero-shot-text-classification/</a:t>
            </a:r>
            <a:endParaRPr lang="hu-HU" sz="8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1451440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KUTATÁSOK, TRENDEK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Új </a:t>
            </a:r>
            <a:r>
              <a:rPr lang="hu-HU" sz="1400" dirty="0" err="1">
                <a:solidFill>
                  <a:srgbClr val="F2F2F2"/>
                </a:solidFill>
              </a:rPr>
              <a:t>transformer</a:t>
            </a:r>
            <a:r>
              <a:rPr lang="hu-HU" sz="1400" dirty="0">
                <a:solidFill>
                  <a:srgbClr val="F2F2F2"/>
                </a:solidFill>
              </a:rPr>
              <a:t> típusok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Pl. </a:t>
            </a:r>
            <a:r>
              <a:rPr lang="hu-HU" sz="1300" dirty="0" err="1">
                <a:solidFill>
                  <a:srgbClr val="F2F2F2"/>
                </a:solidFill>
              </a:rPr>
              <a:t>switch</a:t>
            </a:r>
            <a:r>
              <a:rPr lang="hu-HU" sz="1300" dirty="0">
                <a:solidFill>
                  <a:srgbClr val="F2F2F2"/>
                </a:solidFill>
              </a:rPr>
              <a:t> </a:t>
            </a:r>
            <a:r>
              <a:rPr lang="hu-HU" sz="1300" dirty="0" err="1">
                <a:solidFill>
                  <a:srgbClr val="F2F2F2"/>
                </a:solidFill>
              </a:rPr>
              <a:t>transformer</a:t>
            </a:r>
            <a:endParaRPr lang="hu-HU" sz="1300" dirty="0">
              <a:solidFill>
                <a:srgbClr val="F2F2F2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1A4522E7-4C92-4D3F-8053-B098A412C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653" y="1152475"/>
            <a:ext cx="4678347" cy="323166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60CD5F9-03D4-495F-A0D3-FADE652E9865}"/>
              </a:ext>
            </a:extLst>
          </p:cNvPr>
          <p:cNvSpPr txBox="1"/>
          <p:nvPr/>
        </p:nvSpPr>
        <p:spPr>
          <a:xfrm flipH="1">
            <a:off x="3782297" y="4466788"/>
            <a:ext cx="4605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en-US" sz="800" dirty="0">
                <a:solidFill>
                  <a:srgbClr val="F3F3F3"/>
                </a:solidFill>
                <a:latin typeface="Rajdhani"/>
                <a:cs typeface="Rajdhan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Switch Transformers: Scaling to Trillion Parameter Models with Simple and Efficient Sparsity</a:t>
            </a:r>
            <a:endParaRPr lang="en-US" sz="800" dirty="0">
              <a:solidFill>
                <a:srgbClr val="F3F3F3"/>
              </a:solidFill>
              <a:latin typeface="Rajdhani"/>
              <a:cs typeface="Rajdhani"/>
            </a:endParaRPr>
          </a:p>
          <a:p>
            <a:pPr algn="ctr"/>
            <a:endParaRPr lang="hu-HU" sz="8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3253069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KUTATÁSOK, TRENDEK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Question</a:t>
            </a:r>
            <a:r>
              <a:rPr lang="hu-HU" sz="1400" dirty="0">
                <a:solidFill>
                  <a:srgbClr val="F2F2F2"/>
                </a:solidFill>
              </a:rPr>
              <a:t> </a:t>
            </a:r>
            <a:r>
              <a:rPr lang="hu-HU" sz="1400" dirty="0" err="1">
                <a:solidFill>
                  <a:srgbClr val="F2F2F2"/>
                </a:solidFill>
              </a:rPr>
              <a:t>answering</a:t>
            </a:r>
            <a:endParaRPr lang="hu-HU" sz="1400" dirty="0">
              <a:solidFill>
                <a:srgbClr val="F2F2F2"/>
              </a:solidFill>
            </a:endParaRP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Keyword</a:t>
            </a:r>
            <a:r>
              <a:rPr lang="hu-HU" sz="1400" dirty="0">
                <a:solidFill>
                  <a:srgbClr val="F2F2F2"/>
                </a:solidFill>
              </a:rPr>
              <a:t> </a:t>
            </a:r>
            <a:r>
              <a:rPr lang="hu-HU" sz="1400" dirty="0" err="1">
                <a:solidFill>
                  <a:srgbClr val="F2F2F2"/>
                </a:solidFill>
              </a:rPr>
              <a:t>extraction</a:t>
            </a:r>
            <a:endParaRPr lang="hu-HU" sz="1400" dirty="0">
              <a:solidFill>
                <a:srgbClr val="F2F2F2"/>
              </a:solidFill>
            </a:endParaRP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Summarization</a:t>
            </a:r>
            <a:endParaRPr lang="hu-HU" sz="14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696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4433853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AKADÁLYOK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69" y="1001125"/>
            <a:ext cx="2123953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4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907430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AKADÁLYOK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Natural</a:t>
            </a:r>
            <a:r>
              <a:rPr lang="hu-HU" sz="1400" dirty="0">
                <a:solidFill>
                  <a:srgbClr val="F2F2F2"/>
                </a:solidFill>
              </a:rPr>
              <a:t> </a:t>
            </a:r>
            <a:r>
              <a:rPr lang="hu-HU" sz="1400" dirty="0" err="1">
                <a:solidFill>
                  <a:srgbClr val="F2F2F2"/>
                </a:solidFill>
              </a:rPr>
              <a:t>Language</a:t>
            </a:r>
            <a:r>
              <a:rPr lang="hu-HU" sz="1400" dirty="0">
                <a:solidFill>
                  <a:srgbClr val="F2F2F2"/>
                </a:solidFill>
              </a:rPr>
              <a:t> </a:t>
            </a:r>
            <a:r>
              <a:rPr lang="hu-HU" sz="1400" dirty="0" err="1">
                <a:solidFill>
                  <a:srgbClr val="F2F2F2"/>
                </a:solidFill>
              </a:rPr>
              <a:t>Understanding</a:t>
            </a:r>
            <a:endParaRPr lang="hu-HU" sz="1400" dirty="0">
              <a:solidFill>
                <a:srgbClr val="F2F2F2"/>
              </a:solidFill>
            </a:endParaRP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Szarkazmus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Kontextus alapú szinonima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Nagy  - Méretes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Nagyszülő - ?</a:t>
            </a:r>
            <a:endParaRPr lang="hu-HU" sz="1400" dirty="0">
              <a:solidFill>
                <a:srgbClr val="F2F2F2"/>
              </a:solidFill>
            </a:endParaRP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Nagy adatmennyiség</a:t>
            </a:r>
          </a:p>
        </p:txBody>
      </p:sp>
    </p:spTree>
    <p:extLst>
      <p:ext uri="{BB962C8B-B14F-4D97-AF65-F5344CB8AC3E}">
        <p14:creationId xmlns:p14="http://schemas.microsoft.com/office/powerpoint/2010/main" val="3651640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266400" y="971850"/>
            <a:ext cx="40442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TÉMÁK</a:t>
            </a:r>
            <a:endParaRPr dirty="0"/>
          </a:p>
        </p:txBody>
      </p:sp>
      <p:sp>
        <p:nvSpPr>
          <p:cNvPr id="106" name="Google Shape;106;p23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07" name="Google Shape;107;p23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AKADÁLYOK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Ajánlott olvasmány: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  <a:hlinkClick r:id="rId3"/>
              </a:rPr>
              <a:t>https://medium.com/sciforce/biggest-open-problems-in-natural-language-processing-7eb101ccfc9</a:t>
            </a:r>
            <a:endParaRPr lang="hu-HU" sz="1300" dirty="0">
              <a:solidFill>
                <a:srgbClr val="F2F2F2"/>
              </a:solidFill>
            </a:endParaRP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  <a:hlinkClick r:id="rId4"/>
              </a:rPr>
              <a:t>https://ruder.io/4-biggest-open-problems-in-nlp/</a:t>
            </a:r>
            <a:endParaRPr lang="hu-HU" sz="1300" dirty="0">
              <a:solidFill>
                <a:srgbClr val="F2F2F2"/>
              </a:solidFill>
            </a:endParaRP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  <a:hlinkClick r:id="rId5"/>
              </a:rPr>
              <a:t>https://www.almeta.io/en/blog/hello-world/</a:t>
            </a:r>
            <a:endParaRPr lang="hu-HU" sz="1300" dirty="0">
              <a:solidFill>
                <a:srgbClr val="F2F2F2"/>
              </a:solidFill>
            </a:endParaRP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endParaRPr lang="hu-HU" sz="14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931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4433853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ETIKA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69" y="1001125"/>
            <a:ext cx="2123953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5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096629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ETIKA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Nagy adatmennyiség a tanításhoz -&gt; </a:t>
            </a:r>
            <a:r>
              <a:rPr lang="hu-HU" sz="1500" b="1" u="sng" dirty="0">
                <a:solidFill>
                  <a:srgbClr val="F2F2F2"/>
                </a:solidFill>
              </a:rPr>
              <a:t>Nagy felelősség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Hasznos forrás: </a:t>
            </a:r>
            <a:r>
              <a:rPr lang="hu-HU" sz="1400" dirty="0">
                <a:solidFill>
                  <a:srgbClr val="F2F2F2"/>
                </a:solidFill>
                <a:hlinkClick r:id="rId3"/>
              </a:rPr>
              <a:t>https://ai.googleblog.com/2020/12/privacy-considerations-in-large.html</a:t>
            </a:r>
            <a:endParaRPr lang="hu-HU" sz="1400" dirty="0">
              <a:solidFill>
                <a:srgbClr val="F2F2F2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A9F7487D-93A0-445F-906E-0F255149C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543" y="2186725"/>
            <a:ext cx="4078914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56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ETIKA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Különösen nagy gond ez a publikus modellek esetén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API-n keresztül elérhető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Interneten megosztott </a:t>
            </a:r>
            <a:r>
              <a:rPr lang="hu-HU" sz="1300" dirty="0" err="1">
                <a:solidFill>
                  <a:srgbClr val="F2F2F2"/>
                </a:solidFill>
              </a:rPr>
              <a:t>model</a:t>
            </a:r>
            <a:endParaRPr lang="hu-HU" sz="1500" dirty="0">
              <a:solidFill>
                <a:srgbClr val="F2F2F2"/>
              </a:solidFill>
            </a:endParaRP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„</a:t>
            </a:r>
            <a:r>
              <a:rPr lang="hu-HU" sz="1500" dirty="0" err="1">
                <a:solidFill>
                  <a:srgbClr val="F2F2F2"/>
                </a:solidFill>
              </a:rPr>
              <a:t>Bias</a:t>
            </a:r>
            <a:r>
              <a:rPr lang="hu-HU" sz="1500" dirty="0">
                <a:solidFill>
                  <a:srgbClr val="F2F2F2"/>
                </a:solidFill>
              </a:rPr>
              <a:t>”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Népcsoport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Nemi identitás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Vallás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stb.</a:t>
            </a:r>
          </a:p>
        </p:txBody>
      </p:sp>
    </p:spTree>
    <p:extLst>
      <p:ext uri="{BB962C8B-B14F-4D97-AF65-F5344CB8AC3E}">
        <p14:creationId xmlns:p14="http://schemas.microsoft.com/office/powerpoint/2010/main" val="1089020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ETIKA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„</a:t>
            </a:r>
            <a:r>
              <a:rPr lang="hu-HU" sz="1500" dirty="0" err="1">
                <a:solidFill>
                  <a:srgbClr val="F2F2F2"/>
                </a:solidFill>
              </a:rPr>
              <a:t>Bias</a:t>
            </a:r>
            <a:r>
              <a:rPr lang="hu-HU" sz="1500" dirty="0">
                <a:solidFill>
                  <a:srgbClr val="F2F2F2"/>
                </a:solidFill>
              </a:rPr>
              <a:t>”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„</a:t>
            </a:r>
            <a:r>
              <a:rPr lang="en-US" sz="1400" dirty="0">
                <a:solidFill>
                  <a:srgbClr val="F2F2F2"/>
                </a:solidFill>
              </a:rPr>
              <a:t>She is a nurse. He is a doctor.</a:t>
            </a:r>
            <a:r>
              <a:rPr lang="hu-HU" sz="1400" dirty="0">
                <a:solidFill>
                  <a:srgbClr val="F2F2F2"/>
                </a:solidFill>
              </a:rPr>
              <a:t>”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b="1" u="sng" dirty="0">
                <a:solidFill>
                  <a:srgbClr val="F2F2F2"/>
                </a:solidFill>
              </a:rPr>
              <a:t>„A</a:t>
            </a:r>
            <a:r>
              <a:rPr lang="en-US" sz="1400" b="1" u="sng" dirty="0" err="1">
                <a:solidFill>
                  <a:srgbClr val="F2F2F2"/>
                </a:solidFill>
              </a:rPr>
              <a:t>ccording</a:t>
            </a:r>
            <a:r>
              <a:rPr lang="en-US" sz="1400" b="1" u="sng" dirty="0">
                <a:solidFill>
                  <a:srgbClr val="F2F2F2"/>
                </a:solidFill>
              </a:rPr>
              <a:t> to machine learning models, lawful is to Christianity as terrorist is to Islamic.</a:t>
            </a:r>
            <a:r>
              <a:rPr lang="hu-HU" sz="1400" b="1" u="sng" dirty="0">
                <a:solidFill>
                  <a:srgbClr val="F2F2F2"/>
                </a:solidFill>
              </a:rPr>
              <a:t>”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Ajánlott olvasmány: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  <a:hlinkClick r:id="rId3"/>
              </a:rPr>
              <a:t>https://towardsdatascience.com/bias-in-natural-language-processing-nlp-a-dangerous-but-fixable-problem-7d01a12cf0f7</a:t>
            </a:r>
            <a:endParaRPr lang="hu-HU" sz="1400" dirty="0">
              <a:solidFill>
                <a:srgbClr val="F2F2F2"/>
              </a:solidFill>
            </a:endParaRP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  <a:hlinkClick r:id="rId4"/>
              </a:rPr>
              <a:t>http://ai.stanford.edu/blog/bias-nlp/</a:t>
            </a:r>
            <a:endParaRPr lang="hu-HU" sz="14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366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68;p46">
            <a:extLst>
              <a:ext uri="{FF2B5EF4-FFF2-40B4-BE49-F238E27FC236}">
                <a16:creationId xmlns:a16="http://schemas.microsoft.com/office/drawing/2014/main" id="{E72677CE-633F-43F0-9B7A-EC543EB1DD4C}"/>
              </a:ext>
            </a:extLst>
          </p:cNvPr>
          <p:cNvSpPr txBox="1">
            <a:spLocks/>
          </p:cNvSpPr>
          <p:nvPr/>
        </p:nvSpPr>
        <p:spPr>
          <a:xfrm>
            <a:off x="1871330" y="358307"/>
            <a:ext cx="5401340" cy="246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7200" dirty="0"/>
              <a:t>KÖSZÖNÖM A FIGYELMET!</a:t>
            </a:r>
          </a:p>
        </p:txBody>
      </p:sp>
      <p:sp>
        <p:nvSpPr>
          <p:cNvPr id="35" name="Google Shape;1769;p46">
            <a:extLst>
              <a:ext uri="{FF2B5EF4-FFF2-40B4-BE49-F238E27FC236}">
                <a16:creationId xmlns:a16="http://schemas.microsoft.com/office/drawing/2014/main" id="{9A88F3E2-AB3E-4387-8961-AFF497341EE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62000" y="2743594"/>
            <a:ext cx="4020000" cy="2041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>
                <a:latin typeface="Fira Sans Condensed Light" panose="020B0604020202020204" charset="0"/>
              </a:rPr>
              <a:t>Bármilyen egyéb kérdés esetén!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Lakatos Róbert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 err="1">
                <a:latin typeface="Fira Sans Condensed Light" panose="020B0604020202020204" charset="0"/>
                <a:hlinkClick r:id="rId3"/>
              </a:rPr>
              <a:t>l</a:t>
            </a:r>
            <a:r>
              <a:rPr lang="hu-HU" sz="1400" dirty="0" err="1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akatos.robert</a:t>
            </a:r>
            <a:r>
              <a:rPr lang="en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@</a:t>
            </a:r>
            <a:r>
              <a:rPr lang="hu-HU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it.unideb.hu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 err="1">
                <a:latin typeface="Fira Sans Condensed Light" panose="020B0604020202020204" charset="0"/>
              </a:rPr>
              <a:t>Bogacsovics</a:t>
            </a:r>
            <a:r>
              <a:rPr lang="hu-HU" sz="1400" dirty="0">
                <a:latin typeface="Fira Sans Condensed Light" panose="020B0604020202020204" charset="0"/>
              </a:rPr>
              <a:t> Gergő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 </a:t>
            </a:r>
            <a:r>
              <a:rPr lang="hu-HU" sz="1400" dirty="0">
                <a:latin typeface="Fira Sans Condensed Light" panose="020B0604020202020204" charset="0"/>
                <a:hlinkClick r:id="rId4"/>
              </a:rPr>
              <a:t>bogacsovics.gergo@inf.unideb.hu</a:t>
            </a: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latin typeface="Fira Sans Condensed Light" panose="020B0604020202020204" charset="0"/>
              </a:rPr>
              <a:t>Debreceni Egyetem Informatikai Kar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</p:txBody>
      </p:sp>
      <p:pic>
        <p:nvPicPr>
          <p:cNvPr id="36" name="Google Shape;1793;p47">
            <a:extLst>
              <a:ext uri="{FF2B5EF4-FFF2-40B4-BE49-F238E27FC236}">
                <a16:creationId xmlns:a16="http://schemas.microsoft.com/office/drawing/2014/main" id="{CE8A3AE0-D419-4650-9E04-3C32C25487E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07" y="2743594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794;p47">
            <a:extLst>
              <a:ext uri="{FF2B5EF4-FFF2-40B4-BE49-F238E27FC236}">
                <a16:creationId xmlns:a16="http://schemas.microsoft.com/office/drawing/2014/main" id="{A4370500-F187-4A74-89AD-BAEDCB75C9F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302" r="25297"/>
          <a:stretch/>
        </p:blipFill>
        <p:spPr>
          <a:xfrm>
            <a:off x="6427899" y="1665295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TÉMÁK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Haladóbb megoldások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Aktuális kutatások, trendek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Jelenlegi akadályok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Etika az NLP-ben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4433853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HALADÓBB</a:t>
            </a:r>
            <a:br>
              <a:rPr lang="hu-HU" dirty="0"/>
            </a:br>
            <a:r>
              <a:rPr lang="hu-HU" dirty="0"/>
              <a:t>MEGOLDÁSOK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4887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239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3" name="Kép 2" descr="A képen szöveg, automata látható&#10;&#10;Automatikusan generált leírás">
            <a:extLst>
              <a:ext uri="{FF2B5EF4-FFF2-40B4-BE49-F238E27FC236}">
                <a16:creationId xmlns:a16="http://schemas.microsoft.com/office/drawing/2014/main" id="{64974D2E-AC73-4591-BA62-C016F261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040" y="1082525"/>
            <a:ext cx="2637920" cy="3729963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FF68BAE4-A4F2-4CBE-8482-1959BD3D9690}"/>
              </a:ext>
            </a:extLst>
          </p:cNvPr>
          <p:cNvSpPr txBox="1"/>
          <p:nvPr/>
        </p:nvSpPr>
        <p:spPr>
          <a:xfrm flipH="1">
            <a:off x="2269471" y="4865116"/>
            <a:ext cx="46050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https://www.threezerohk.com/product/transformers-revenge-of-the-fallen-dlx-optimus-prime/</a:t>
            </a:r>
          </a:p>
        </p:txBody>
      </p:sp>
    </p:spTree>
    <p:extLst>
      <p:ext uri="{BB962C8B-B14F-4D97-AF65-F5344CB8AC3E}">
        <p14:creationId xmlns:p14="http://schemas.microsoft.com/office/powerpoint/2010/main" val="1078451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3" name="Kép 2" descr="A képen szöveg, automata látható&#10;&#10;Automatikusan generált leírás">
            <a:extLst>
              <a:ext uri="{FF2B5EF4-FFF2-40B4-BE49-F238E27FC236}">
                <a16:creationId xmlns:a16="http://schemas.microsoft.com/office/drawing/2014/main" id="{64974D2E-AC73-4591-BA62-C016F261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040" y="1082525"/>
            <a:ext cx="2637920" cy="3729963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FF68BAE4-A4F2-4CBE-8482-1959BD3D9690}"/>
              </a:ext>
            </a:extLst>
          </p:cNvPr>
          <p:cNvSpPr txBox="1"/>
          <p:nvPr/>
        </p:nvSpPr>
        <p:spPr>
          <a:xfrm flipH="1">
            <a:off x="2269471" y="4865116"/>
            <a:ext cx="46050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8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4"/>
              </a:rPr>
              <a:t>https://www.threezerohk.com/product/transformers-revenge-of-the-fallen-dlx-optimus-prime/</a:t>
            </a:r>
            <a:endParaRPr lang="hu-HU" sz="8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C66E0585-4D43-47C2-8987-0A79D1207396}"/>
              </a:ext>
            </a:extLst>
          </p:cNvPr>
          <p:cNvCxnSpPr>
            <a:cxnSpLocks/>
          </p:cNvCxnSpPr>
          <p:nvPr/>
        </p:nvCxnSpPr>
        <p:spPr>
          <a:xfrm>
            <a:off x="3253040" y="1082525"/>
            <a:ext cx="2637920" cy="371972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B9C7BC21-8A35-4CCE-B34C-E570F178B9DE}"/>
              </a:ext>
            </a:extLst>
          </p:cNvPr>
          <p:cNvCxnSpPr>
            <a:cxnSpLocks/>
          </p:cNvCxnSpPr>
          <p:nvPr/>
        </p:nvCxnSpPr>
        <p:spPr>
          <a:xfrm flipV="1">
            <a:off x="3253040" y="1082525"/>
            <a:ext cx="2637920" cy="366709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433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2017-es architektúra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Alapjaiban változtatta meg az NLP területét és gondolkodásmódját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 state-of-</a:t>
            </a:r>
            <a:r>
              <a:rPr lang="hu-HU" sz="1500" dirty="0" err="1">
                <a:solidFill>
                  <a:srgbClr val="F2F2F2"/>
                </a:solidFill>
              </a:rPr>
              <a:t>the</a:t>
            </a:r>
            <a:r>
              <a:rPr lang="hu-HU" sz="1500" dirty="0">
                <a:solidFill>
                  <a:srgbClr val="F2F2F2"/>
                </a:solidFill>
              </a:rPr>
              <a:t>-art megoldások erre építenek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 err="1">
                <a:solidFill>
                  <a:srgbClr val="F2F2F2"/>
                </a:solidFill>
              </a:rPr>
              <a:t>Fun</a:t>
            </a:r>
            <a:r>
              <a:rPr lang="hu-HU" sz="1500" dirty="0">
                <a:solidFill>
                  <a:srgbClr val="F2F2F2"/>
                </a:solidFill>
              </a:rPr>
              <a:t> </a:t>
            </a:r>
            <a:r>
              <a:rPr lang="hu-HU" sz="1500" dirty="0" err="1">
                <a:solidFill>
                  <a:srgbClr val="F2F2F2"/>
                </a:solidFill>
              </a:rPr>
              <a:t>fact</a:t>
            </a:r>
            <a:r>
              <a:rPr lang="hu-HU" sz="1500" dirty="0">
                <a:solidFill>
                  <a:srgbClr val="F2F2F2"/>
                </a:solidFill>
              </a:rPr>
              <a:t>: a többi ML </a:t>
            </a:r>
            <a:r>
              <a:rPr lang="hu-HU" sz="1500" dirty="0" err="1">
                <a:solidFill>
                  <a:srgbClr val="F2F2F2"/>
                </a:solidFill>
              </a:rPr>
              <a:t>domain</a:t>
            </a:r>
            <a:r>
              <a:rPr lang="hu-HU" sz="1500" dirty="0">
                <a:solidFill>
                  <a:srgbClr val="F2F2F2"/>
                </a:solidFill>
              </a:rPr>
              <a:t>-ben is használják (pl. computer </a:t>
            </a:r>
            <a:r>
              <a:rPr lang="hu-HU" sz="1500" dirty="0" err="1">
                <a:solidFill>
                  <a:srgbClr val="F2F2F2"/>
                </a:solidFill>
              </a:rPr>
              <a:t>vision</a:t>
            </a:r>
            <a:r>
              <a:rPr lang="hu-HU" sz="1500" dirty="0">
                <a:solidFill>
                  <a:srgbClr val="F2F2F2"/>
                </a:solidFill>
              </a:rPr>
              <a:t>)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Publikáció: </a:t>
            </a:r>
            <a:r>
              <a:rPr lang="hu-HU" sz="1500" dirty="0" err="1">
                <a:solidFill>
                  <a:srgbClr val="F2F2F2"/>
                </a:solidFill>
              </a:rPr>
              <a:t>Vaswani</a:t>
            </a:r>
            <a:r>
              <a:rPr lang="hu-HU" sz="1500" dirty="0">
                <a:solidFill>
                  <a:srgbClr val="F2F2F2"/>
                </a:solidFill>
              </a:rPr>
              <a:t>, A., </a:t>
            </a:r>
            <a:r>
              <a:rPr lang="hu-HU" sz="1500" dirty="0" err="1">
                <a:solidFill>
                  <a:srgbClr val="F2F2F2"/>
                </a:solidFill>
              </a:rPr>
              <a:t>Shazeer</a:t>
            </a:r>
            <a:r>
              <a:rPr lang="hu-HU" sz="1500" dirty="0">
                <a:solidFill>
                  <a:srgbClr val="F2F2F2"/>
                </a:solidFill>
              </a:rPr>
              <a:t>, N., Parmar, N., </a:t>
            </a:r>
            <a:r>
              <a:rPr lang="hu-HU" sz="1500" dirty="0" err="1">
                <a:solidFill>
                  <a:srgbClr val="F2F2F2"/>
                </a:solidFill>
              </a:rPr>
              <a:t>Uszkoreit</a:t>
            </a:r>
            <a:r>
              <a:rPr lang="hu-HU" sz="1500" dirty="0">
                <a:solidFill>
                  <a:srgbClr val="F2F2F2"/>
                </a:solidFill>
              </a:rPr>
              <a:t>, J., Jones, L., </a:t>
            </a:r>
            <a:r>
              <a:rPr lang="hu-HU" sz="1500" dirty="0" err="1">
                <a:solidFill>
                  <a:srgbClr val="F2F2F2"/>
                </a:solidFill>
              </a:rPr>
              <a:t>Gomez</a:t>
            </a:r>
            <a:r>
              <a:rPr lang="hu-HU" sz="1500" dirty="0">
                <a:solidFill>
                  <a:srgbClr val="F2F2F2"/>
                </a:solidFill>
              </a:rPr>
              <a:t>, A. N., ... &amp; </a:t>
            </a:r>
            <a:r>
              <a:rPr lang="hu-HU" sz="1500" dirty="0" err="1">
                <a:solidFill>
                  <a:srgbClr val="F2F2F2"/>
                </a:solidFill>
              </a:rPr>
              <a:t>Polosukhin</a:t>
            </a:r>
            <a:r>
              <a:rPr lang="hu-HU" sz="1500" dirty="0">
                <a:solidFill>
                  <a:srgbClr val="F2F2F2"/>
                </a:solidFill>
              </a:rPr>
              <a:t>, I. (2017). </a:t>
            </a:r>
            <a:r>
              <a:rPr lang="hu-HU" sz="1500" dirty="0" err="1">
                <a:solidFill>
                  <a:srgbClr val="F2F2F2"/>
                </a:solidFill>
              </a:rPr>
              <a:t>Attention</a:t>
            </a:r>
            <a:r>
              <a:rPr lang="hu-HU" sz="1500" dirty="0">
                <a:solidFill>
                  <a:srgbClr val="F2F2F2"/>
                </a:solidFill>
              </a:rPr>
              <a:t> is </a:t>
            </a:r>
            <a:r>
              <a:rPr lang="hu-HU" sz="1500" dirty="0" err="1">
                <a:solidFill>
                  <a:srgbClr val="F2F2F2"/>
                </a:solidFill>
              </a:rPr>
              <a:t>all</a:t>
            </a:r>
            <a:r>
              <a:rPr lang="hu-HU" sz="1500" dirty="0">
                <a:solidFill>
                  <a:srgbClr val="F2F2F2"/>
                </a:solidFill>
              </a:rPr>
              <a:t> </a:t>
            </a:r>
            <a:r>
              <a:rPr lang="hu-HU" sz="1500" dirty="0" err="1">
                <a:solidFill>
                  <a:srgbClr val="F2F2F2"/>
                </a:solidFill>
              </a:rPr>
              <a:t>you</a:t>
            </a:r>
            <a:r>
              <a:rPr lang="hu-HU" sz="1500" dirty="0">
                <a:solidFill>
                  <a:srgbClr val="F2F2F2"/>
                </a:solidFill>
              </a:rPr>
              <a:t> </a:t>
            </a:r>
            <a:r>
              <a:rPr lang="hu-HU" sz="1500" dirty="0" err="1">
                <a:solidFill>
                  <a:srgbClr val="F2F2F2"/>
                </a:solidFill>
              </a:rPr>
              <a:t>need</a:t>
            </a:r>
            <a:r>
              <a:rPr lang="hu-HU" sz="1500" dirty="0">
                <a:solidFill>
                  <a:srgbClr val="F2F2F2"/>
                </a:solidFill>
              </a:rPr>
              <a:t>. </a:t>
            </a:r>
            <a:r>
              <a:rPr lang="hu-HU" sz="1500" dirty="0" err="1">
                <a:solidFill>
                  <a:srgbClr val="F2F2F2"/>
                </a:solidFill>
              </a:rPr>
              <a:t>arXiv</a:t>
            </a:r>
            <a:r>
              <a:rPr lang="hu-HU" sz="1500" dirty="0">
                <a:solidFill>
                  <a:srgbClr val="F2F2F2"/>
                </a:solidFill>
              </a:rPr>
              <a:t> </a:t>
            </a:r>
            <a:r>
              <a:rPr lang="hu-HU" sz="1500" dirty="0" err="1">
                <a:solidFill>
                  <a:srgbClr val="F2F2F2"/>
                </a:solidFill>
              </a:rPr>
              <a:t>preprint</a:t>
            </a:r>
            <a:r>
              <a:rPr lang="hu-HU" sz="1500" dirty="0">
                <a:solidFill>
                  <a:srgbClr val="F2F2F2"/>
                </a:solidFill>
              </a:rPr>
              <a:t> arXiv:1706.03762.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b="1" u="sng" dirty="0">
                <a:solidFill>
                  <a:srgbClr val="F2F2F2"/>
                </a:solidFill>
              </a:rPr>
              <a:t>Több mint 18 ezer </a:t>
            </a:r>
            <a:r>
              <a:rPr lang="hu-HU" sz="1500" b="1" u="sng" dirty="0" err="1">
                <a:solidFill>
                  <a:srgbClr val="F2F2F2"/>
                </a:solidFill>
              </a:rPr>
              <a:t>citation</a:t>
            </a:r>
            <a:endParaRPr lang="hu-HU" sz="1500" b="1" u="sng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220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D3FD6D5A-AD3D-485C-9762-9F4A25904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769" y="1075947"/>
            <a:ext cx="2648462" cy="406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07267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63D657B82BAC0F4086BB302C7A439CE2" ma:contentTypeVersion="4" ma:contentTypeDescription="Új dokumentum létrehozása." ma:contentTypeScope="" ma:versionID="2a6018023e5e4ea88f601d65d145931c">
  <xsd:schema xmlns:xsd="http://www.w3.org/2001/XMLSchema" xmlns:xs="http://www.w3.org/2001/XMLSchema" xmlns:p="http://schemas.microsoft.com/office/2006/metadata/properties" xmlns:ns2="2c6f45fb-79ee-4245-8567-7254ef6c2357" targetNamespace="http://schemas.microsoft.com/office/2006/metadata/properties" ma:root="true" ma:fieldsID="8b621b172720d54739c14207476f7227" ns2:_="">
    <xsd:import namespace="2c6f45fb-79ee-4245-8567-7254ef6c23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6f45fb-79ee-4245-8567-7254ef6c23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4345431-6BA0-4A2B-A94C-C212433D763D}"/>
</file>

<file path=customXml/itemProps2.xml><?xml version="1.0" encoding="utf-8"?>
<ds:datastoreItem xmlns:ds="http://schemas.openxmlformats.org/officeDocument/2006/customXml" ds:itemID="{266768F9-ED1D-4318-B6AB-627256106B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0896E1-F594-4289-A1FC-75DE62594D1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1184</TotalTime>
  <Words>443</Words>
  <Application>Microsoft Office PowerPoint</Application>
  <PresentationFormat>Diavetítés a képernyőre (16:9 oldalarány)</PresentationFormat>
  <Paragraphs>102</Paragraphs>
  <Slides>25</Slides>
  <Notes>25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8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25</vt:i4>
      </vt:variant>
    </vt:vector>
  </HeadingPairs>
  <TitlesOfParts>
    <vt:vector size="34" baseType="lpstr">
      <vt:lpstr>Fira Sans Condensed Light</vt:lpstr>
      <vt:lpstr>Anton</vt:lpstr>
      <vt:lpstr>Advent Pro Light</vt:lpstr>
      <vt:lpstr>Fira Sans Condensed</vt:lpstr>
      <vt:lpstr>Rajdhani</vt:lpstr>
      <vt:lpstr>Courier New</vt:lpstr>
      <vt:lpstr>Arial</vt:lpstr>
      <vt:lpstr>Josefin Slab</vt:lpstr>
      <vt:lpstr>Ai Tech Agency by Slidesgo</vt:lpstr>
      <vt:lpstr>AI &amp; NLP</vt:lpstr>
      <vt:lpstr>TÉMÁK</vt:lpstr>
      <vt:lpstr>TÉMÁK</vt:lpstr>
      <vt:lpstr>HALADÓBB MEGOLDÁSOK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KUTATÁSOK, TRENDEK</vt:lpstr>
      <vt:lpstr>KUTATÁSOK, TRENDEK</vt:lpstr>
      <vt:lpstr>KUTATÁSOK, TRENDEK</vt:lpstr>
      <vt:lpstr>KUTATÁSOK, TRENDEK</vt:lpstr>
      <vt:lpstr>KUTATÁSOK, TRENDEK</vt:lpstr>
      <vt:lpstr>AKADÁLYOK</vt:lpstr>
      <vt:lpstr>AKADÁLYOK</vt:lpstr>
      <vt:lpstr>AKADÁLYOK</vt:lpstr>
      <vt:lpstr>ETIKA</vt:lpstr>
      <vt:lpstr>ETIKA</vt:lpstr>
      <vt:lpstr>ETIKA</vt:lpstr>
      <vt:lpstr>ETIKA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&amp; NLP</dc:title>
  <cp:lastModifiedBy>Gergő Bogacsovics</cp:lastModifiedBy>
  <cp:revision>204</cp:revision>
  <dcterms:modified xsi:type="dcterms:W3CDTF">2021-03-03T19:38:44Z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0x01010063D657B82BAC0F4086BB302C7A439CE2</vt:lpwstr>
  </property>
</Properties>
</file>